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lvl1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1pPr>
    <a:lvl2pPr indent="2286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2pPr>
    <a:lvl3pPr indent="4572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3pPr>
    <a:lvl4pPr indent="6858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4pPr>
    <a:lvl5pPr indent="9144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5pPr>
    <a:lvl6pPr indent="11430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6pPr>
    <a:lvl7pPr indent="13716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7pPr>
    <a:lvl8pPr indent="16002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8pPr>
    <a:lvl9pPr indent="18288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1A8F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0331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keplerscience.arc.nasa.gov/K2/C3drn.shtml" TargetMode="Externa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K2 offers views of diverse stellar environments — metallicity, bulge, halo, disc</a:t>
            </a:r>
            <a:endParaRPr sz="2200"/>
          </a:p>
          <a:p>
            <a:pPr lvl="0">
              <a:defRPr sz="1800"/>
            </a:pPr>
            <a:r>
              <a:rPr sz="2200"/>
              <a:t>Red giant oscillators give precise (10%) ages, masses (10%), and radii (5%)</a:t>
            </a:r>
            <a:endParaRPr sz="2200"/>
          </a:p>
          <a:p>
            <a:pPr lvl="0">
              <a:defRPr sz="1800"/>
            </a:pPr>
            <a:r>
              <a:rPr sz="2200"/>
              <a:t>Galactic archaeology!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0.5~\mathrm{hr~precision} [ppm].</a:t>
            </a:r>
            <a:endParaRPr sz="2200"/>
          </a:p>
          <a:p>
            <a:pPr lvl="0">
              <a:defRPr sz="1800"/>
            </a:pPr>
            <a:r>
              <a:rPr sz="2200"/>
              <a:t>Kp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white noise is ~2-3x larger for K2 than for Kepler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9.217 Kp</a:t>
            </a:r>
            <a:endParaRPr sz="2200"/>
          </a:p>
          <a:p>
            <a:pPr lvl="0">
              <a:defRPr sz="1800"/>
            </a:pPr>
            <a:r>
              <a:rPr sz="2200"/>
              <a:t>logg 3.011</a:t>
            </a:r>
            <a:endParaRPr sz="2200"/>
          </a:p>
          <a:p>
            <a:pPr lvl="0">
              <a:defRPr sz="1800"/>
            </a:pPr>
            <a:r>
              <a:rPr sz="2200"/>
              <a:t>Z -0.180</a:t>
            </a:r>
            <a:endParaRPr sz="2200"/>
          </a:p>
          <a:p>
            <a:pPr lvl="0">
              <a:defRPr sz="1800"/>
            </a:pPr>
            <a:r>
              <a:rPr sz="2200"/>
              <a:t>18 quarters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Systematic errors can mimic true oscillators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\mathrm{Power~density} [ppm/\mu\mathrm{Hz}].</a:t>
            </a:r>
            <a:endParaRPr sz="2200"/>
          </a:p>
          <a:p>
            <a:pPr lvl="0">
              <a:defRPr sz="1800"/>
            </a:pPr>
            <a:r>
              <a:rPr sz="2200"/>
              <a:t>\mathrm{Frequency} [\mu\mathrm{Hz}].</a:t>
            </a:r>
            <a:endParaRPr sz="2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Systematic errors can mimic true oscillators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\mathrm{Power~density} [ppm/\mu\mathrm{Hz}].</a:t>
            </a:r>
            <a:endParaRPr sz="2200"/>
          </a:p>
          <a:p>
            <a:pPr lvl="0">
              <a:defRPr sz="1800"/>
            </a:pPr>
            <a:r>
              <a:rPr sz="2200"/>
              <a:t>\mathrm{Frequency} [\mu\mathrm{Hz}].</a:t>
            </a:r>
            <a:endParaRPr sz="2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Requires special treatment </a:t>
            </a:r>
            <a:endParaRPr sz="2200"/>
          </a:p>
          <a:p>
            <a:pPr lvl="0">
              <a:defRPr sz="1800"/>
            </a:pPr>
            <a:r>
              <a:rPr sz="2200"/>
              <a:t>6 independent methods have been tested in Stello+ 2016 for K2 asteroseismology</a:t>
            </a:r>
            <a:endParaRPr sz="2200"/>
          </a:p>
          <a:p>
            <a:pPr lvl="0">
              <a:defRPr sz="1800"/>
            </a:pPr>
            <a:r>
              <a:rPr sz="2200"/>
              <a:t>FIX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“The change in bandwidth for pointing control (from 50 to 20 seconds) for C3 resulted in an increase in SNR for short cadence by a factor of roughly 4--9, with the larger improvement seen at the higher frequency end. Note, the bandwidth pointing control parameter was set to 10 seconds for the original Kepler Mission. “ (</a:t>
            </a:r>
            <a:r>
              <a:rPr sz="2200" u="sng">
                <a:hlinkClick r:id="rId3" invalidUrl="" action="" tgtFrame="" tooltip="" history="1" highlightClick="0" endSnd="0"/>
              </a:rPr>
              <a:t>https://keplerscience.arc.nasa.gov/K2/C3drn.shtml</a:t>
            </a:r>
            <a:r>
              <a:rPr sz="2200"/>
              <a:t>)</a:t>
            </a:r>
            <a:endParaRPr sz="2200"/>
          </a:p>
          <a:p>
            <a:pPr lvl="0">
              <a:defRPr sz="1800"/>
            </a:pPr>
            <a:r>
              <a:rPr sz="2200"/>
              <a:t>set lower because of increased sensor noise because of one tracking star instead of ten because of increased aperture sizes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number of targets decreased from 170,000 in Kepler to 15,000 -- 25,000 in K2 </a:t>
            </a:r>
            <a:endParaRPr sz="2200"/>
          </a:p>
          <a:p>
            <a:pPr lvl="0">
              <a:defRPr sz="1800"/>
            </a:pPr>
            <a:endParaRPr sz="2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complete between 40 and 270 muhz </a:t>
            </a:r>
            <a:endParaRPr sz="2200"/>
          </a:p>
          <a:p>
            <a:pPr lvl="0">
              <a:defRPr sz="1800"/>
            </a:pPr>
            <a:r>
              <a:rPr sz="2200"/>
              <a:t>1200 confirmed oscillators out of 8600</a:t>
            </a:r>
            <a:endParaRPr sz="2200"/>
          </a:p>
          <a:p>
            <a:pPr lvl="0">
              <a:defRPr sz="1800"/>
            </a:pPr>
            <a:r>
              <a:rPr sz="2200"/>
              <a:t>see Chaplin+ 2011 for predicting whether or not something is observable.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If we look at all C1 objects and not just GAP targets, we see oscillations down to 18 Kp</a:t>
            </a:r>
            <a:endParaRPr sz="2200"/>
          </a:p>
          <a:p>
            <a:pPr lvl="0">
              <a:defRPr sz="1800"/>
            </a:pPr>
            <a:r>
              <a:rPr sz="2200"/>
              <a:t>GAP selection function didn’t allow us to probe those magnitudes.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put all comparison sides on same slide</a:t>
            </a:r>
            <a:endParaRPr sz="2200"/>
          </a:p>
          <a:p>
            <a:pPr lvl="0">
              <a:defRPr sz="1800"/>
            </a:pPr>
            <a:r>
              <a:rPr sz="2200"/>
              <a:t>top kepler bottom k2</a:t>
            </a:r>
            <a:endParaRPr sz="2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C10: 8947</a:t>
            </a:r>
            <a:endParaRPr sz="2200"/>
          </a:p>
          <a:p>
            <a:pPr lvl="0">
              <a:defRPr sz="1800"/>
            </a:pPr>
            <a:r>
              <a:rPr sz="2200"/>
              <a:t>C9: 6185</a:t>
            </a:r>
            <a:endParaRPr sz="2200"/>
          </a:p>
          <a:p>
            <a:pPr lvl="0">
              <a:defRPr sz="1800"/>
            </a:pPr>
            <a:r>
              <a:rPr sz="2200"/>
              <a:t>C7: 4362</a:t>
            </a:r>
            <a:endParaRPr sz="2200"/>
          </a:p>
          <a:p>
            <a:pPr lvl="0">
              <a:defRPr sz="1800"/>
            </a:pPr>
            <a:r>
              <a:rPr sz="2200"/>
              <a:t>C6: 8312</a:t>
            </a:r>
            <a:endParaRPr sz="2200"/>
          </a:p>
          <a:p>
            <a:pPr lvl="0">
              <a:defRPr sz="1800"/>
            </a:pPr>
            <a:r>
              <a:rPr sz="2200"/>
              <a:t>C5: 9828</a:t>
            </a:r>
            <a:endParaRPr sz="2200"/>
          </a:p>
          <a:p>
            <a:pPr lvl="0">
              <a:defRPr sz="1800"/>
            </a:pPr>
            <a:r>
              <a:rPr sz="2200"/>
              <a:t>C4: 6357</a:t>
            </a:r>
            <a:endParaRPr sz="2200"/>
          </a:p>
          <a:p>
            <a:pPr lvl="0">
              <a:defRPr sz="1800"/>
            </a:pPr>
            <a:r>
              <a:rPr sz="2200"/>
              <a:t>C3: 3904</a:t>
            </a:r>
            <a:endParaRPr sz="2200"/>
          </a:p>
          <a:p>
            <a:pPr lvl="0">
              <a:defRPr sz="1800"/>
            </a:pPr>
            <a:r>
              <a:rPr sz="2200"/>
              <a:t>C2: 5138</a:t>
            </a:r>
            <a:endParaRPr sz="2200"/>
          </a:p>
          <a:p>
            <a:pPr lvl="0">
              <a:defRPr sz="1800"/>
            </a:pPr>
            <a:r>
              <a:rPr sz="2200"/>
              <a:t>C1: 8630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total: 61 663</a:t>
            </a:r>
            <a:endParaRPr sz="2200"/>
          </a:p>
          <a:p>
            <a:pPr lvl="0">
              <a:defRPr sz="1800"/>
            </a:pPr>
            <a:r>
              <a:rPr sz="2200"/>
              <a:t>18% recovery in C5</a:t>
            </a:r>
            <a:endParaRPr sz="2200"/>
          </a:p>
          <a:p>
            <a:pPr lvl="0">
              <a:defRPr sz="1800"/>
            </a:pPr>
            <a:r>
              <a:rPr sz="2200"/>
              <a:t>assuming 20%:</a:t>
            </a:r>
            <a:endParaRPr sz="2200"/>
          </a:p>
          <a:p>
            <a:pPr lvl="0">
              <a:defRPr sz="1800"/>
            </a:pPr>
            <a:r>
              <a:rPr sz="2200"/>
              <a:t>12 333 stars would be red giants</a:t>
            </a:r>
            <a:endParaRPr sz="2200"/>
          </a:p>
          <a:p>
            <a:pPr lvl="0">
              <a:defRPr sz="1800"/>
            </a:pPr>
            <a:r>
              <a:rPr sz="2200"/>
              <a:t>but this is dependent on the field coordinates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Gaia will help with red clump fundamental parameters because we can get a parallactic radius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WE HAVE ANALYZED C1 IN ETAIL TO INVESTIGATE SYSTEMATICS THOROUGHLY BUT BAM HAS YIELDED FUNAMENTAL PARAMETERS FOR C1-5 AND ARE LOOKING IN TO IT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MENTION THAT GAIA COULD OBVIATE NEED FOR DNU SO CAN DO PRECISIONS BETTER AND CAN DO RC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4" name="Shape 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depending on how well can measure numax, can get very precise logg: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\mathrm{Relative\ flux}\ [ppm].</a:t>
            </a:r>
            <a:endParaRPr sz="2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6" name="Shape 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depending on how well can measure numax, can get very precise logg: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\mathrm{Relative\ flux}\ [ppm].</a:t>
            </a:r>
            <a:endParaRPr sz="2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depending on how well can measure numax, can get very precise logg:</a:t>
            </a:r>
            <a:endParaRPr sz="2200"/>
          </a:p>
          <a:p>
            <a:pPr lvl="0">
              <a:defRPr sz="1800"/>
            </a:pPr>
            <a:r>
              <a:rPr sz="2200"/>
              <a:t>(error of 70 K for APOGEE, with 5000 K star means termpature contribution is ~ 1/2*1.4 % = 0.7%)</a:t>
            </a:r>
            <a:endParaRPr sz="2200"/>
          </a:p>
          <a:p>
            <a:pPr lvl="0">
              <a:defRPr sz="1800"/>
            </a:pPr>
            <a:r>
              <a:rPr sz="2200"/>
              <a:t>(error on numax is ~ 3% so error in logg is 1.5% ish)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sun is 5 min</a:t>
            </a:r>
            <a:endParaRPr sz="2200"/>
          </a:p>
          <a:p>
            <a:pPr lvl="0">
              <a:defRPr sz="1800"/>
            </a:pPr>
            <a:r>
              <a:rPr sz="2200"/>
              <a:t>47 muhz is six hrs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depending on how well can measure numax, can get very precise logg:</a:t>
            </a:r>
            <a:endParaRPr sz="2200"/>
          </a:p>
          <a:p>
            <a:pPr lvl="0">
              <a:defRPr sz="1800"/>
            </a:pPr>
            <a:r>
              <a:rPr sz="2200"/>
              <a:t>(error of 70 K for APOGEE, with 5000 K star means termpature contribution is ~ 1/2*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2" name="Shape 1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pilot sample</a:t>
            </a:r>
            <a:endParaRPr sz="2200"/>
          </a:p>
          <a:p>
            <a:pPr lvl="0">
              <a:defRPr sz="1800"/>
            </a:pPr>
            <a:r>
              <a:rPr sz="2200"/>
              <a:t>117 stars with logg &lt; 3.8 from APOGEE in K2 C1.</a:t>
            </a:r>
            <a:endParaRPr sz="2200"/>
          </a:p>
          <a:p>
            <a:pPr lvl="0">
              <a:defRPr sz="1800"/>
            </a:pPr>
            <a:r>
              <a:rPr sz="2200"/>
              <a:t>vertical lines show long = 1.9 and 3.2. vertical dashed line shows nominal teff limit from pinsonneault+ 2014 for stars showing oscillations and those not showing osc</a:t>
            </a:r>
            <a:endParaRPr sz="2200"/>
          </a:p>
          <a:p>
            <a:pPr lvl="0">
              <a:defRPr sz="1800"/>
            </a:pPr>
            <a:r>
              <a:rPr sz="2200"/>
              <a:t>\mathrm{APOGEE}\ \log g</a:t>
            </a:r>
            <a:endParaRPr sz="2200"/>
          </a:p>
          <a:p>
            <a:pPr lvl="0">
              <a:defRPr sz="1800"/>
            </a:pPr>
            <a:r>
              <a:rPr sz="2200"/>
              <a:t>\mathrm{APOGEE}\ T_{\mathrm{eff}}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put slide before about kepler and k2 introducing the problems that make k2 harder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depending on how well can measure numax, can get very precise logg:</a:t>
            </a:r>
            <a:endParaRPr sz="2200"/>
          </a:p>
          <a:p>
            <a:pPr lvl="0">
              <a:defRPr sz="1800"/>
            </a:pPr>
            <a:r>
              <a:rPr sz="2200"/>
              <a:t>(error of 70 K for APOGEE, with 5000 K star means termpature contribution is ~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0.5~\mathrm{hr~precision} [ppm].</a:t>
            </a:r>
            <a:endParaRPr sz="2200"/>
          </a:p>
          <a:p>
            <a:pPr lvl="0">
              <a:defRPr sz="1800"/>
            </a:pPr>
            <a:r>
              <a:rPr sz="2200"/>
              <a:t>Kp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white noise is ~2-3x larger for K2 than for Kepler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0.5~\mathrm{hr~precision} [ppm].</a:t>
            </a:r>
            <a:endParaRPr sz="2200"/>
          </a:p>
          <a:p>
            <a:pPr lvl="0">
              <a:defRPr sz="1800"/>
            </a:pPr>
            <a:r>
              <a:rPr sz="2200"/>
              <a:t>Kp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white noise is ~2-3x larger for K2 than for Kepler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2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1pPr>
      <a:lvl2pPr indent="2286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2pPr>
      <a:lvl3pPr indent="4572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3pPr>
      <a:lvl4pPr indent="6858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4pPr>
      <a:lvl5pPr indent="9144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5pPr>
      <a:lvl6pPr indent="11430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6pPr>
      <a:lvl7pPr indent="13716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7pPr>
      <a:lvl8pPr indent="16002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8pPr>
      <a:lvl9pPr indent="18288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9pPr>
    </p:titleStyle>
    <p:bodyStyle>
      <a:lvl1pPr marL="406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tif"/><Relationship Id="rId6" Type="http://schemas.openxmlformats.org/officeDocument/2006/relationships/image" Target="../media/image3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4.tif"/><Relationship Id="rId6" Type="http://schemas.openxmlformats.org/officeDocument/2006/relationships/image" Target="../media/image5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4.tif"/><Relationship Id="rId6" Type="http://schemas.openxmlformats.org/officeDocument/2006/relationships/image" Target="../media/image5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6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.tif"/><Relationship Id="rId8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.tif"/><Relationship Id="rId8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356362">
              <a:defRPr b="0" sz="1800">
                <a:solidFill>
                  <a:srgbClr val="000000"/>
                </a:solidFill>
                <a:effectLst/>
              </a:defRPr>
            </a:pPr>
            <a:r>
              <a:rPr b="1" sz="390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Galactic Archaeology Program:</a:t>
            </a:r>
            <a:endParaRPr b="1" sz="3904">
              <a:solidFill>
                <a:srgbClr val="FFFFFF"/>
              </a:solidFill>
              <a:effectLst>
                <a:outerShdw sx="100000" sy="100000" kx="0" ky="0" algn="b" rotWithShape="0" blurRad="30988" dist="15494" dir="5400000">
                  <a:srgbClr val="000000"/>
                </a:outerShdw>
              </a:effectLst>
            </a:endParaRPr>
          </a:p>
          <a:p>
            <a:pPr lvl="0" defTabSz="356362">
              <a:defRPr b="0" sz="1800">
                <a:solidFill>
                  <a:srgbClr val="000000"/>
                </a:solidFill>
                <a:effectLst/>
              </a:defRPr>
            </a:pPr>
            <a:r>
              <a:rPr b="1" sz="390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K2 red giant Asteroseismology</a:t>
            </a:r>
            <a:endParaRPr b="1" sz="3904">
              <a:solidFill>
                <a:srgbClr val="FFFFFF"/>
              </a:solidFill>
              <a:effectLst>
                <a:outerShdw sx="100000" sy="100000" kx="0" ky="0" algn="b" rotWithShape="0" blurRad="30988" dist="15494" dir="5400000">
                  <a:srgbClr val="000000"/>
                </a:outerShdw>
              </a:effectLst>
            </a:endParaRPr>
          </a:p>
          <a:p>
            <a:pPr lvl="0" defTabSz="356362">
              <a:defRPr b="0" sz="1800">
                <a:solidFill>
                  <a:srgbClr val="000000"/>
                </a:solidFill>
                <a:effectLst/>
              </a:defRPr>
            </a:pPr>
            <a:r>
              <a:rPr b="1" sz="390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using Bayesian Asteroseismology data Modeling (BAM) 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762000" y="5156200"/>
            <a:ext cx="11480800" cy="3225304"/>
          </a:xfrm>
          <a:prstGeom prst="rect">
            <a:avLst/>
          </a:prstGeom>
        </p:spPr>
        <p:txBody>
          <a:bodyPr/>
          <a:lstStyle/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i="1" sz="16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20320" dist="10160" dir="5400000">
                    <a:srgbClr val="000000"/>
                  </a:outerShdw>
                </a:effectLst>
              </a:rPr>
              <a:t>AAS 229: Galactic Archaeology with Kepler and K2 </a:t>
            </a:r>
            <a:endParaRPr i="1" sz="480">
              <a:solidFill>
                <a:srgbClr val="000000">
                  <a:alpha val="47843"/>
                </a:srgbClr>
              </a:solidFill>
              <a:effectLst>
                <a:outerShdw sx="100000" sy="100000" kx="0" ky="0" algn="b" rotWithShape="0" blurRad="20320" dist="10160" dir="5400000">
                  <a:srgbClr val="000000"/>
                </a:outerShdw>
              </a:effectLst>
            </a:endParaRPr>
          </a:p>
          <a:p>
            <a:pPr lvl="0" algn="l" defTabSz="182880">
              <a:spcBef>
                <a:spcPts val="4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440">
              <a:solidFill>
                <a:srgbClr val="CCCCCC"/>
              </a:solidFill>
              <a:latin typeface="Times"/>
              <a:ea typeface="Times"/>
              <a:cs typeface="Times"/>
              <a:sym typeface="Times"/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i="1" sz="16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20320" dist="10160" dir="5400000">
                    <a:srgbClr val="000000"/>
                  </a:outerShdw>
                </a:effectLst>
              </a:rPr>
              <a:t> 6 January 2016</a:t>
            </a:r>
            <a:endParaRPr i="1" sz="1600">
              <a:solidFill>
                <a:srgbClr val="000000">
                  <a:alpha val="47843"/>
                </a:srgbClr>
              </a:solidFill>
              <a:effectLst>
                <a:outerShdw sx="100000" sy="100000" kx="0" ky="0" algn="b" rotWithShape="0" blurRad="2032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endParaRPr sz="960">
              <a:solidFill>
                <a:srgbClr val="FFFFFF"/>
              </a:solidFill>
              <a:effectLst>
                <a:outerShdw sx="100000" sy="100000" kx="0" ky="0" algn="b" rotWithShape="0" blurRad="2032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endParaRPr sz="960">
              <a:solidFill>
                <a:srgbClr val="FFFFFF"/>
              </a:solidFill>
              <a:effectLst>
                <a:outerShdw sx="100000" sy="100000" kx="0" ky="0" algn="b" rotWithShape="0" blurRad="2032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endParaRPr sz="960">
              <a:solidFill>
                <a:srgbClr val="FFFFFF"/>
              </a:solidFill>
              <a:effectLst>
                <a:outerShdw sx="100000" sy="100000" kx="0" ky="0" algn="b" rotWithShape="0" blurRad="2032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b="1" sz="4000">
                <a:solidFill>
                  <a:srgbClr val="FFFFFF"/>
                </a:solidFill>
                <a:effectLst>
                  <a:outerShdw sx="100000" sy="100000" kx="0" ky="0" algn="b" rotWithShape="0" blurRad="20320" dist="1016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rPr>
              <a:t>Joel C. Zinn</a:t>
            </a:r>
            <a:endParaRPr b="1" sz="4000">
              <a:solidFill>
                <a:srgbClr val="FFFFFF"/>
              </a:solidFill>
              <a:effectLst>
                <a:outerShdw sx="100000" sy="100000" kx="0" ky="0" algn="b" rotWithShape="0" blurRad="20320" dist="1016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"/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b="1" sz="4000">
                <a:solidFill>
                  <a:srgbClr val="FFFFFF"/>
                </a:solidFill>
                <a:effectLst>
                  <a:outerShdw sx="100000" sy="100000" kx="0" ky="0" algn="b" rotWithShape="0" blurRad="20320" dist="1016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rPr>
              <a:t>Ohio State University</a:t>
            </a:r>
            <a:endParaRPr b="1" sz="4000">
              <a:solidFill>
                <a:srgbClr val="FFFFFF"/>
              </a:solidFill>
              <a:effectLst>
                <a:outerShdw sx="100000" sy="100000" kx="0" ky="0" algn="b" rotWithShape="0" blurRad="20320" dist="1016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"/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endParaRPr sz="1600">
              <a:solidFill>
                <a:srgbClr val="FFFFFF"/>
              </a:solidFill>
              <a:effectLst>
                <a:outerShdw sx="100000" sy="100000" kx="0" ky="0" algn="b" rotWithShape="0" blurRad="2032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CCCCCC"/>
                </a:solidFill>
                <a:effectLst>
                  <a:outerShdw sx="100000" sy="100000" kx="0" ky="0" algn="b" rotWithShape="0" blurRad="20320" dist="10160" dir="5400000">
                    <a:srgbClr val="000000"/>
                  </a:outerShdw>
                </a:effectLst>
              </a:rPr>
              <a:t>D. Stello, M. H. Pinsonneault, J. Johnson, </a:t>
            </a:r>
            <a:endParaRPr sz="1600">
              <a:solidFill>
                <a:srgbClr val="CCCCCC"/>
              </a:solidFill>
              <a:effectLst>
                <a:outerShdw sx="100000" sy="100000" kx="0" ky="0" algn="b" rotWithShape="0" blurRad="2032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CCCCCC"/>
                </a:solidFill>
                <a:effectLst>
                  <a:outerShdw sx="100000" sy="100000" kx="0" ky="0" algn="b" rotWithShape="0" blurRad="20320" dist="10160" dir="5400000">
                    <a:srgbClr val="000000"/>
                  </a:outerShdw>
                </a:effectLst>
              </a:rPr>
              <a:t>and the APOKASC collaboration</a:t>
            </a:r>
            <a:endParaRPr sz="1600">
              <a:solidFill>
                <a:srgbClr val="747575"/>
              </a:solidFill>
              <a:effectLst>
                <a:outerShdw sx="100000" sy="100000" kx="0" ky="0" algn="b" rotWithShape="0" blurRad="20320" dist="10160" dir="540000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challenges: white noise</a:t>
            </a:r>
          </a:p>
        </p:txBody>
      </p:sp>
      <p:pic>
        <p:nvPicPr>
          <p:cNvPr id="126" name="rms_vs_kp.pdf"/>
          <p:cNvPicPr/>
          <p:nvPr/>
        </p:nvPicPr>
        <p:blipFill>
          <a:blip r:embed="rId3">
            <a:extLst/>
          </a:blip>
          <a:srcRect l="4515" t="59531" r="57744" b="5460"/>
          <a:stretch>
            <a:fillRect/>
          </a:stretch>
        </p:blipFill>
        <p:spPr>
          <a:xfrm>
            <a:off x="4174322" y="1368131"/>
            <a:ext cx="5845489" cy="7017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8466" y="8690354"/>
            <a:ext cx="1215391" cy="775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asted-image.png"/>
          <p:cNvPicPr/>
          <p:nvPr/>
        </p:nvPicPr>
        <p:blipFill>
          <a:blip r:embed="rId5">
            <a:extLst/>
          </a:blip>
          <a:srcRect l="0" t="0" r="2672" b="0"/>
          <a:stretch>
            <a:fillRect/>
          </a:stretch>
        </p:blipFill>
        <p:spPr>
          <a:xfrm rot="16200000">
            <a:off x="-616520" y="4902284"/>
            <a:ext cx="6617239" cy="72939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10274706" y="9192700"/>
            <a:ext cx="264078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Stello, Zinn+ 2016</a:t>
            </a:r>
          </a:p>
        </p:txBody>
      </p:sp>
      <p:sp>
        <p:nvSpPr>
          <p:cNvPr id="130" name="Shape 130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31" name="Shape 131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challenges: white noise</a:t>
            </a:r>
          </a:p>
        </p:txBody>
      </p:sp>
      <p:pic>
        <p:nvPicPr>
          <p:cNvPr id="136" name="rms_vs_kp.pdf"/>
          <p:cNvPicPr/>
          <p:nvPr/>
        </p:nvPicPr>
        <p:blipFill>
          <a:blip r:embed="rId3">
            <a:extLst/>
          </a:blip>
          <a:srcRect l="4515" t="59531" r="57744" b="5460"/>
          <a:stretch>
            <a:fillRect/>
          </a:stretch>
        </p:blipFill>
        <p:spPr>
          <a:xfrm>
            <a:off x="4174322" y="1368131"/>
            <a:ext cx="5845489" cy="70171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 flipV="1">
            <a:off x="6968066" y="1992376"/>
            <a:ext cx="1" cy="6005311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138" name="Shape 138"/>
          <p:cNvSpPr/>
          <p:nvPr/>
        </p:nvSpPr>
        <p:spPr>
          <a:xfrm rot="16200000">
            <a:off x="3990745" y="5901158"/>
            <a:ext cx="5429711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5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Kepler giants H &lt; 11</a:t>
            </a:r>
          </a:p>
        </p:txBody>
      </p:sp>
      <p:sp>
        <p:nvSpPr>
          <p:cNvPr id="139" name="Shape 139"/>
          <p:cNvSpPr/>
          <p:nvPr/>
        </p:nvSpPr>
        <p:spPr>
          <a:xfrm>
            <a:off x="10274706" y="9192700"/>
            <a:ext cx="264078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Stello, Zinn+ 2016</a:t>
            </a:r>
          </a:p>
        </p:txBody>
      </p:sp>
      <p:pic>
        <p:nvPicPr>
          <p:cNvPr id="14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8466" y="8690354"/>
            <a:ext cx="1215391" cy="775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image.png"/>
          <p:cNvPicPr/>
          <p:nvPr/>
        </p:nvPicPr>
        <p:blipFill>
          <a:blip r:embed="rId5">
            <a:extLst/>
          </a:blip>
          <a:srcRect l="0" t="0" r="2672" b="0"/>
          <a:stretch>
            <a:fillRect/>
          </a:stretch>
        </p:blipFill>
        <p:spPr>
          <a:xfrm rot="16200000">
            <a:off x="-616520" y="4902284"/>
            <a:ext cx="6617239" cy="72939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43" name="Shape 143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challenges: white noise</a:t>
            </a:r>
          </a:p>
        </p:txBody>
      </p:sp>
      <p:pic>
        <p:nvPicPr>
          <p:cNvPr id="148" name="rms_vs_kp.pdf"/>
          <p:cNvPicPr/>
          <p:nvPr/>
        </p:nvPicPr>
        <p:blipFill>
          <a:blip r:embed="rId3">
            <a:extLst/>
          </a:blip>
          <a:srcRect l="4515" t="59531" r="57744" b="5460"/>
          <a:stretch>
            <a:fillRect/>
          </a:stretch>
        </p:blipFill>
        <p:spPr>
          <a:xfrm>
            <a:off x="4174322" y="1368131"/>
            <a:ext cx="5845489" cy="701715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 flipV="1">
            <a:off x="6968066" y="1992376"/>
            <a:ext cx="1" cy="6005311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150" name="Shape 150"/>
          <p:cNvSpPr/>
          <p:nvPr/>
        </p:nvSpPr>
        <p:spPr>
          <a:xfrm rot="16200000">
            <a:off x="3990745" y="5901158"/>
            <a:ext cx="5429711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5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Kepler giants H &lt; 11</a:t>
            </a:r>
          </a:p>
        </p:txBody>
      </p:sp>
      <p:sp>
        <p:nvSpPr>
          <p:cNvPr id="151" name="Shape 151"/>
          <p:cNvSpPr/>
          <p:nvPr/>
        </p:nvSpPr>
        <p:spPr>
          <a:xfrm flipV="1">
            <a:off x="7920566" y="1992376"/>
            <a:ext cx="1" cy="6005311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152" name="Shape 152"/>
          <p:cNvSpPr/>
          <p:nvPr/>
        </p:nvSpPr>
        <p:spPr>
          <a:xfrm rot="16200000">
            <a:off x="5489345" y="5316958"/>
            <a:ext cx="5429711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5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GAP K2 giants H &lt; 13</a:t>
            </a:r>
          </a:p>
        </p:txBody>
      </p:sp>
      <p:sp>
        <p:nvSpPr>
          <p:cNvPr id="153" name="Shape 153"/>
          <p:cNvSpPr/>
          <p:nvPr/>
        </p:nvSpPr>
        <p:spPr>
          <a:xfrm>
            <a:off x="10274706" y="9192700"/>
            <a:ext cx="264078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Stello, Zinn+ 2016</a:t>
            </a:r>
          </a:p>
        </p:txBody>
      </p:sp>
      <p:pic>
        <p:nvPicPr>
          <p:cNvPr id="15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8466" y="8690354"/>
            <a:ext cx="1215391" cy="775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ng"/>
          <p:cNvPicPr/>
          <p:nvPr/>
        </p:nvPicPr>
        <p:blipFill>
          <a:blip r:embed="rId5">
            <a:extLst/>
          </a:blip>
          <a:srcRect l="0" t="0" r="2672" b="0"/>
          <a:stretch>
            <a:fillRect/>
          </a:stretch>
        </p:blipFill>
        <p:spPr>
          <a:xfrm rot="16200000">
            <a:off x="-616520" y="4902284"/>
            <a:ext cx="6617239" cy="72939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57" name="Shape 157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png"/>
          <p:cNvPicPr/>
          <p:nvPr/>
        </p:nvPicPr>
        <p:blipFill>
          <a:blip r:embed="rId3">
            <a:extLst/>
          </a:blip>
          <a:srcRect l="0" t="0" r="2023" b="0"/>
          <a:stretch>
            <a:fillRect/>
          </a:stretch>
        </p:blipFill>
        <p:spPr>
          <a:xfrm rot="16200000">
            <a:off x="-3284754" y="4586007"/>
            <a:ext cx="8069533" cy="748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png"/>
          <p:cNvPicPr/>
          <p:nvPr/>
        </p:nvPicPr>
        <p:blipFill>
          <a:blip r:embed="rId4">
            <a:extLst/>
          </a:blip>
          <a:srcRect l="0" t="0" r="1738" b="0"/>
          <a:stretch>
            <a:fillRect/>
          </a:stretch>
        </p:blipFill>
        <p:spPr>
          <a:xfrm>
            <a:off x="3708394" y="8850178"/>
            <a:ext cx="6139756" cy="894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8871" y="2292067"/>
            <a:ext cx="5893715" cy="444583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65" name="Shape 165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  <p:pic>
        <p:nvPicPr>
          <p:cNvPr id="166" name="pasted-image.tif"/>
          <p:cNvPicPr/>
          <p:nvPr/>
        </p:nvPicPr>
        <p:blipFill>
          <a:blip r:embed="rId6">
            <a:extLst/>
          </a:blip>
          <a:srcRect l="6208" t="0" r="0" b="0"/>
          <a:stretch>
            <a:fillRect/>
          </a:stretch>
        </p:blipFill>
        <p:spPr>
          <a:xfrm>
            <a:off x="6855364" y="2235895"/>
            <a:ext cx="5572106" cy="4558163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6350000" y="5156200"/>
            <a:ext cx="5893714" cy="1101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defTabSz="292100">
              <a:defRPr sz="1800">
                <a:solidFill>
                  <a:srgbClr val="000000"/>
                </a:solidFill>
                <a:effectLst/>
              </a:defRPr>
            </a:pPr>
            <a:r>
              <a:rPr b="1"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rPr>
              <a:t>K2 resolution</a:t>
            </a:r>
            <a:endParaRPr b="1" sz="3200">
              <a:solidFill>
                <a:srgbClr val="FFFFFF"/>
              </a:solidFill>
              <a:effectLst>
                <a:outerShdw sx="100000" sy="100000" kx="0" ky="0" algn="b" rotWithShape="0" blurRad="25400" dist="127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"/>
            </a:endParaRPr>
          </a:p>
          <a:p>
            <a:pPr lvl="0" defTabSz="292100">
              <a:defRPr sz="1800">
                <a:solidFill>
                  <a:srgbClr val="000000"/>
                </a:solidFill>
                <a:effectLst/>
              </a:defRPr>
            </a:pPr>
            <a:r>
              <a:rPr b="1"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rPr>
              <a:t>~0.4 microHertz </a:t>
            </a:r>
          </a:p>
        </p:txBody>
      </p:sp>
      <p:sp>
        <p:nvSpPr>
          <p:cNvPr id="168" name="Shape 168"/>
          <p:cNvSpPr/>
          <p:nvPr>
            <p:ph type="title"/>
          </p:nvPr>
        </p:nvSpPr>
        <p:spPr>
          <a:xfrm>
            <a:off x="1270000" y="5156200"/>
            <a:ext cx="5893714" cy="1101812"/>
          </a:xfrm>
          <a:prstGeom prst="rect">
            <a:avLst/>
          </a:prstGeom>
        </p:spPr>
        <p:txBody>
          <a:bodyPr/>
          <a:lstStyle/>
          <a:p>
            <a:pPr lvl="0" defTabSz="292100">
              <a:defRPr b="0" sz="1800">
                <a:solidFill>
                  <a:srgbClr val="000000"/>
                </a:solidFill>
                <a:effectLst/>
              </a:defRPr>
            </a:pPr>
            <a:r>
              <a:rPr b="1"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/>
                  </a:outerShdw>
                </a:effectLst>
              </a:rPr>
              <a:t>Kepler resolution</a:t>
            </a:r>
            <a:endParaRPr b="1" sz="3200">
              <a:solidFill>
                <a:srgbClr val="FFFFFF"/>
              </a:solidFill>
              <a:effectLst>
                <a:outerShdw sx="100000" sy="100000" kx="0" ky="0" algn="b" rotWithShape="0" blurRad="25400" dist="12700" dir="5400000">
                  <a:srgbClr val="000000"/>
                </a:outerShdw>
              </a:effectLst>
            </a:endParaRPr>
          </a:p>
          <a:p>
            <a:pPr lvl="0" defTabSz="292100">
              <a:defRPr b="0" sz="1800">
                <a:solidFill>
                  <a:srgbClr val="000000"/>
                </a:solidFill>
                <a:effectLst/>
              </a:defRPr>
            </a:pPr>
            <a:r>
              <a:rPr b="1"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/>
                  </a:outerShdw>
                </a:effectLst>
              </a:rPr>
              <a:t>~0.01 microHertz </a:t>
            </a:r>
          </a:p>
        </p:txBody>
      </p:sp>
      <p:sp>
        <p:nvSpPr>
          <p:cNvPr id="169" name="Shape 169"/>
          <p:cNvSpPr/>
          <p:nvPr/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6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challenges: white noise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Systematic error at ~47 </a:t>
            </a:r>
          </a:p>
        </p:txBody>
      </p:sp>
      <p:pic>
        <p:nvPicPr>
          <p:cNvPr id="174" name="pasted-image.png"/>
          <p:cNvPicPr/>
          <p:nvPr/>
        </p:nvPicPr>
        <p:blipFill>
          <a:blip r:embed="rId3">
            <a:extLst/>
          </a:blip>
          <a:srcRect l="0" t="0" r="2023" b="0"/>
          <a:stretch>
            <a:fillRect/>
          </a:stretch>
        </p:blipFill>
        <p:spPr>
          <a:xfrm rot="16200000">
            <a:off x="-3284754" y="4586007"/>
            <a:ext cx="8069533" cy="748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/>
          <p:nvPr/>
        </p:nvPicPr>
        <p:blipFill>
          <a:blip r:embed="rId4">
            <a:extLst/>
          </a:blip>
          <a:srcRect l="0" t="0" r="1738" b="0"/>
          <a:stretch>
            <a:fillRect/>
          </a:stretch>
        </p:blipFill>
        <p:spPr>
          <a:xfrm>
            <a:off x="3708394" y="8850178"/>
            <a:ext cx="6139756" cy="894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98954" y="2234099"/>
            <a:ext cx="5939871" cy="4588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4268" y="2128301"/>
            <a:ext cx="6139657" cy="4673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png"/>
          <p:cNvPicPr/>
          <p:nvPr/>
        </p:nvPicPr>
        <p:blipFill>
          <a:blip r:embed="rId4">
            <a:extLst/>
          </a:blip>
          <a:srcRect l="67193" t="0" r="6677" b="0"/>
          <a:stretch>
            <a:fillRect/>
          </a:stretch>
        </p:blipFill>
        <p:spPr>
          <a:xfrm>
            <a:off x="11174705" y="1050738"/>
            <a:ext cx="1209114" cy="66277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80" name="Shape 180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asted-image.png"/>
          <p:cNvPicPr/>
          <p:nvPr/>
        </p:nvPicPr>
        <p:blipFill>
          <a:blip r:embed="rId3">
            <a:extLst/>
          </a:blip>
          <a:srcRect l="0" t="0" r="2023" b="0"/>
          <a:stretch>
            <a:fillRect/>
          </a:stretch>
        </p:blipFill>
        <p:spPr>
          <a:xfrm rot="16200000">
            <a:off x="-3284754" y="4586007"/>
            <a:ext cx="8069533" cy="748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ng"/>
          <p:cNvPicPr/>
          <p:nvPr/>
        </p:nvPicPr>
        <p:blipFill>
          <a:blip r:embed="rId4">
            <a:extLst/>
          </a:blip>
          <a:srcRect l="0" t="0" r="1738" b="0"/>
          <a:stretch>
            <a:fillRect/>
          </a:stretch>
        </p:blipFill>
        <p:spPr>
          <a:xfrm>
            <a:off x="3708394" y="8850178"/>
            <a:ext cx="6139756" cy="894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98954" y="2234099"/>
            <a:ext cx="5939871" cy="4588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4268" y="2128301"/>
            <a:ext cx="6139657" cy="467360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 flipV="1">
            <a:off x="10308166" y="2329903"/>
            <a:ext cx="1" cy="4225606"/>
          </a:xfrm>
          <a:prstGeom prst="line">
            <a:avLst/>
          </a:prstGeom>
          <a:ln w="25400">
            <a:solidFill/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189" name="Shape 189"/>
          <p:cNvSpPr/>
          <p:nvPr/>
        </p:nvSpPr>
        <p:spPr>
          <a:xfrm rot="16200000">
            <a:off x="8216988" y="4591699"/>
            <a:ext cx="3225624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Thruster firing</a:t>
            </a:r>
          </a:p>
        </p:txBody>
      </p:sp>
      <p:sp>
        <p:nvSpPr>
          <p:cNvPr id="190" name="Shape 190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Systematic error at ~47 </a:t>
            </a:r>
          </a:p>
        </p:txBody>
      </p:sp>
      <p:pic>
        <p:nvPicPr>
          <p:cNvPr id="191" name="pasted-image.png"/>
          <p:cNvPicPr/>
          <p:nvPr/>
        </p:nvPicPr>
        <p:blipFill>
          <a:blip r:embed="rId4">
            <a:extLst/>
          </a:blip>
          <a:srcRect l="67193" t="0" r="6677" b="0"/>
          <a:stretch>
            <a:fillRect/>
          </a:stretch>
        </p:blipFill>
        <p:spPr>
          <a:xfrm>
            <a:off x="11174705" y="1050738"/>
            <a:ext cx="1209114" cy="6627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93" name="Shape 193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challenges and proposed solutions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7904" indent="-247904" defTabSz="356362">
              <a:spcBef>
                <a:spcPts val="25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07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Statistical error</a:t>
            </a:r>
            <a:endParaRPr sz="2074">
              <a:solidFill>
                <a:srgbClr val="FFFFFF"/>
              </a:solidFill>
              <a:effectLst>
                <a:outerShdw sx="100000" sy="100000" kx="0" ky="0" algn="b" rotWithShape="0" blurRad="30988" dist="15494" dir="5400000">
                  <a:srgbClr val="000000"/>
                </a:outerShdw>
              </a:effectLst>
            </a:endParaRPr>
          </a:p>
          <a:p>
            <a:pPr lvl="0" marL="247904" indent="-247904" defTabSz="356362">
              <a:spcBef>
                <a:spcPts val="25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07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Resolution</a:t>
            </a:r>
            <a:endParaRPr sz="2074">
              <a:solidFill>
                <a:srgbClr val="FFFFFF"/>
              </a:solidFill>
              <a:effectLst>
                <a:outerShdw sx="100000" sy="100000" kx="0" ky="0" algn="b" rotWithShape="0" blurRad="30988" dist="15494" dir="5400000">
                  <a:srgbClr val="000000"/>
                </a:outerShdw>
              </a:effectLst>
            </a:endParaRPr>
          </a:p>
          <a:p>
            <a:pPr lvl="0" marL="247904" indent="-247904" defTabSz="356362">
              <a:spcBef>
                <a:spcPts val="25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07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Systematic errors</a:t>
            </a:r>
            <a:endParaRPr sz="2074">
              <a:solidFill>
                <a:srgbClr val="FFFFFF"/>
              </a:solidFill>
              <a:effectLst>
                <a:outerShdw sx="100000" sy="100000" kx="0" ky="0" algn="b" rotWithShape="0" blurRad="30988" dist="15494" dir="5400000">
                  <a:srgbClr val="000000"/>
                </a:outerShdw>
              </a:effectLst>
            </a:endParaRPr>
          </a:p>
          <a:p>
            <a:pPr lvl="0" marL="247904" indent="-247904" defTabSz="356362">
              <a:spcBef>
                <a:spcPts val="25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07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Six K2-friendly asteroseismology pipelines (Stello, Zinn+2016)</a:t>
            </a:r>
            <a:endParaRPr sz="2074">
              <a:solidFill>
                <a:srgbClr val="FFFFFF"/>
              </a:solidFill>
              <a:effectLst>
                <a:outerShdw sx="100000" sy="100000" kx="0" ky="0" algn="b" rotWithShape="0" blurRad="30988" dist="15494" dir="5400000">
                  <a:srgbClr val="000000"/>
                </a:outerShdw>
              </a:effectLst>
            </a:endParaRPr>
          </a:p>
          <a:p>
            <a:pPr lvl="1" marL="495808" indent="-247904" defTabSz="356362">
              <a:spcBef>
                <a:spcPts val="25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07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CAN (Kallinger+ 2016)</a:t>
            </a:r>
            <a:endParaRPr sz="2074">
              <a:solidFill>
                <a:srgbClr val="FFFFFF"/>
              </a:solidFill>
              <a:effectLst>
                <a:outerShdw sx="100000" sy="100000" kx="0" ky="0" algn="b" rotWithShape="0" blurRad="30988" dist="15494" dir="5400000">
                  <a:srgbClr val="000000"/>
                </a:outerShdw>
              </a:effectLst>
            </a:endParaRPr>
          </a:p>
          <a:p>
            <a:pPr lvl="1" marL="495808" indent="-247904" defTabSz="356362">
              <a:spcBef>
                <a:spcPts val="25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07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COR (Mosser &amp; Appourchaux 2009)</a:t>
            </a:r>
            <a:endParaRPr sz="2074">
              <a:solidFill>
                <a:srgbClr val="FFFFFF"/>
              </a:solidFill>
              <a:effectLst>
                <a:outerShdw sx="100000" sy="100000" kx="0" ky="0" algn="b" rotWithShape="0" blurRad="30988" dist="15494" dir="5400000">
                  <a:srgbClr val="000000"/>
                </a:outerShdw>
              </a:effectLst>
            </a:endParaRPr>
          </a:p>
          <a:p>
            <a:pPr lvl="1" marL="495808" indent="-247904" defTabSz="356362">
              <a:spcBef>
                <a:spcPts val="25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07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BHM (Elsworth in prep.)</a:t>
            </a:r>
            <a:endParaRPr sz="2074">
              <a:solidFill>
                <a:srgbClr val="FFFFFF"/>
              </a:solidFill>
              <a:effectLst>
                <a:outerShdw sx="100000" sy="100000" kx="0" ky="0" algn="b" rotWithShape="0" blurRad="30988" dist="15494" dir="5400000">
                  <a:srgbClr val="000000"/>
                </a:outerShdw>
              </a:effectLst>
            </a:endParaRPr>
          </a:p>
          <a:p>
            <a:pPr lvl="1" marL="495808" indent="-247904" defTabSz="356362">
              <a:spcBef>
                <a:spcPts val="25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07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A2Z+ (Mathur+ 2010)</a:t>
            </a:r>
            <a:endParaRPr sz="2074">
              <a:solidFill>
                <a:srgbClr val="FFFFFF"/>
              </a:solidFill>
              <a:effectLst>
                <a:outerShdw sx="100000" sy="100000" kx="0" ky="0" algn="b" rotWithShape="0" blurRad="30988" dist="15494" dir="5400000">
                  <a:srgbClr val="000000"/>
                </a:outerShdw>
              </a:effectLst>
            </a:endParaRPr>
          </a:p>
          <a:p>
            <a:pPr lvl="1" marL="495808" indent="-247904" defTabSz="356362">
              <a:spcBef>
                <a:spcPts val="25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07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SYD (Huber+ 2009)</a:t>
            </a:r>
            <a:endParaRPr sz="2074">
              <a:solidFill>
                <a:srgbClr val="FFFFFF"/>
              </a:solidFill>
              <a:effectLst>
                <a:outerShdw sx="100000" sy="100000" kx="0" ky="0" algn="b" rotWithShape="0" blurRad="30988" dist="15494" dir="5400000">
                  <a:srgbClr val="000000"/>
                </a:outerShdw>
              </a:effectLst>
            </a:endParaRPr>
          </a:p>
          <a:p>
            <a:pPr lvl="1" marL="495808" indent="-247904" defTabSz="356362">
              <a:spcBef>
                <a:spcPts val="25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074">
                <a:solidFill>
                  <a:srgbClr val="FFFFFF"/>
                </a:solidFill>
                <a:effectLst>
                  <a:outerShdw sx="100000" sy="100000" kx="0" ky="0" algn="b" rotWithShape="0" blurRad="30988" dist="15494" dir="5400000">
                    <a:srgbClr val="000000"/>
                  </a:outerShdw>
                </a:effectLst>
              </a:rPr>
              <a:t>BAM (Zinn+ in prep.)</a:t>
            </a:r>
          </a:p>
        </p:txBody>
      </p:sp>
      <p:sp>
        <p:nvSpPr>
          <p:cNvPr id="199" name="Shape 199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200" name="Shape 200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  <p:sp>
        <p:nvSpPr>
          <p:cNvPr id="201" name="Shape 201"/>
          <p:cNvSpPr/>
          <p:nvPr/>
        </p:nvSpPr>
        <p:spPr>
          <a:xfrm>
            <a:off x="4046839" y="8182000"/>
            <a:ext cx="813785" cy="77395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numax-kpmag_comb.pdf"/>
          <p:cNvPicPr/>
          <p:nvPr/>
        </p:nvPicPr>
        <p:blipFill>
          <a:blip r:embed="rId3">
            <a:extLst/>
          </a:blip>
          <a:srcRect l="2597" t="51379" r="19769" b="17521"/>
          <a:stretch>
            <a:fillRect/>
          </a:stretch>
        </p:blipFill>
        <p:spPr>
          <a:xfrm>
            <a:off x="1282559" y="609493"/>
            <a:ext cx="10744835" cy="557015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Complete RG sample for </a:t>
            </a:r>
            <a:endParaRPr b="1" sz="6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2.5 &lt;           &lt;  3.3 </a:t>
            </a:r>
          </a:p>
        </p:txBody>
      </p:sp>
      <p:sp>
        <p:nvSpPr>
          <p:cNvPr id="207" name="Shape 207"/>
          <p:cNvSpPr/>
          <p:nvPr/>
        </p:nvSpPr>
        <p:spPr>
          <a:xfrm>
            <a:off x="11514380" y="2440028"/>
            <a:ext cx="1071960" cy="1691945"/>
          </a:xfrm>
          <a:prstGeom prst="rect">
            <a:avLst/>
          </a:prstGeom>
          <a:gradFill>
            <a:gsLst>
              <a:gs pos="0">
                <a:srgbClr val="949494"/>
              </a:gs>
              <a:gs pos="100000">
                <a:srgbClr val="949494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3B3B3B"/>
                </a:solidFill>
                <a:effectLst>
                  <a:outerShdw sx="100000" sy="100000" kx="0" ky="0" algn="b" rotWithShape="0" blurRad="12700" dist="12700" dir="5400000">
                    <a:srgbClr val="FFFFFF">
                      <a:alpha val="25000"/>
                    </a:srgbClr>
                  </a:outerShdw>
                </a:effectLst>
              </a:defRPr>
            </a:pPr>
          </a:p>
        </p:txBody>
      </p:sp>
      <p:pic>
        <p:nvPicPr>
          <p:cNvPr id="208" name="pasted-image.png"/>
          <p:cNvPicPr/>
          <p:nvPr/>
        </p:nvPicPr>
        <p:blipFill>
          <a:blip r:embed="rId4">
            <a:extLst/>
          </a:blip>
          <a:srcRect l="0" t="0" r="7354" b="0"/>
          <a:stretch>
            <a:fillRect/>
          </a:stretch>
        </p:blipFill>
        <p:spPr>
          <a:xfrm rot="16200000">
            <a:off x="-1825561" y="4640067"/>
            <a:ext cx="4807504" cy="1071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0857209" y="2935593"/>
            <a:ext cx="2264461" cy="1071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11124" y="8713096"/>
            <a:ext cx="1581626" cy="100875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10274706" y="9192700"/>
            <a:ext cx="264078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Stello, Zinn+ 2016</a:t>
            </a:r>
          </a:p>
        </p:txBody>
      </p:sp>
      <p:pic>
        <p:nvPicPr>
          <p:cNvPr id="21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38222" y="1472059"/>
            <a:ext cx="1868448" cy="884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40740" y="6039879"/>
            <a:ext cx="5797342" cy="253391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 rot="16200000">
            <a:off x="2718931" y="5385788"/>
            <a:ext cx="723177" cy="2487178"/>
          </a:xfrm>
          <a:prstGeom prst="rect">
            <a:avLst/>
          </a:prstGeom>
          <a:gradFill>
            <a:gsLst>
              <a:gs pos="0">
                <a:srgbClr val="949494"/>
              </a:gs>
              <a:gs pos="100000">
                <a:srgbClr val="949494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3B3B3B"/>
                </a:solidFill>
                <a:effectLst>
                  <a:outerShdw sx="100000" sy="100000" kx="0" ky="0" algn="b" rotWithShape="0" blurRad="12700" dist="12700" dir="5400000">
                    <a:srgbClr val="FFFFFF">
                      <a:alpha val="25000"/>
                    </a:srgbClr>
                  </a:outerShdw>
                </a:effectLst>
              </a:defRPr>
            </a:pPr>
          </a:p>
        </p:txBody>
      </p:sp>
      <p:pic>
        <p:nvPicPr>
          <p:cNvPr id="215" name="numax-kpmag_comb.pdf"/>
          <p:cNvPicPr/>
          <p:nvPr/>
        </p:nvPicPr>
        <p:blipFill>
          <a:blip r:embed="rId3">
            <a:extLst/>
          </a:blip>
          <a:srcRect l="46181" t="82843" r="19769" b="16138"/>
          <a:stretch>
            <a:fillRect/>
          </a:stretch>
        </p:blipFill>
        <p:spPr>
          <a:xfrm>
            <a:off x="7314896" y="6244980"/>
            <a:ext cx="4712499" cy="182453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217" name="Shape 217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mag_numax.png"/>
          <p:cNvPicPr/>
          <p:nvPr/>
        </p:nvPicPr>
        <p:blipFill>
          <a:blip r:embed="rId3">
            <a:extLst/>
          </a:blip>
          <a:srcRect l="7378" t="0" r="0" b="5860"/>
          <a:stretch>
            <a:fillRect/>
          </a:stretch>
        </p:blipFill>
        <p:spPr>
          <a:xfrm>
            <a:off x="1511696" y="990600"/>
            <a:ext cx="9410304" cy="7173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9273" y="8539711"/>
            <a:ext cx="1853477" cy="1182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asted-image.png"/>
          <p:cNvPicPr/>
          <p:nvPr/>
        </p:nvPicPr>
        <p:blipFill>
          <a:blip r:embed="rId5">
            <a:extLst/>
          </a:blip>
          <a:srcRect l="0" t="0" r="7354" b="0"/>
          <a:stretch>
            <a:fillRect/>
          </a:stretch>
        </p:blipFill>
        <p:spPr>
          <a:xfrm rot="16200000">
            <a:off x="-1825561" y="4640067"/>
            <a:ext cx="4807504" cy="107188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10959338" y="9192700"/>
            <a:ext cx="205892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 in prep.</a:t>
            </a:r>
          </a:p>
        </p:txBody>
      </p:sp>
      <p:pic>
        <p:nvPicPr>
          <p:cNvPr id="225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41222" y="303659"/>
            <a:ext cx="1868448" cy="88449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227" name="Shape 227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C1 RG          at Kp~18 with BAM 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GAP successes and to-dos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6991" indent="-316991" defTabSz="455675">
              <a:spcBef>
                <a:spcPts val="3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51">
                <a:solidFill>
                  <a:srgbClr val="FFFFFF"/>
                </a:solidFill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rPr>
              <a:t>&gt; 12k oscillating red giants expected from GAP from K2 C1-C10</a:t>
            </a:r>
            <a:endParaRPr sz="2651">
              <a:solidFill>
                <a:srgbClr val="FFFFFF"/>
              </a:solidFill>
              <a:effectLst>
                <a:outerShdw sx="100000" sy="100000" kx="0" ky="0" algn="b" rotWithShape="0" blurRad="39624" dist="19812" dir="5400000">
                  <a:srgbClr val="000000"/>
                </a:outerShdw>
              </a:effectLst>
            </a:endParaRPr>
          </a:p>
          <a:p>
            <a:pPr lvl="0" marL="316991" indent="-316991" defTabSz="455675">
              <a:spcBef>
                <a:spcPts val="3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51">
                <a:solidFill>
                  <a:srgbClr val="FFFFFF"/>
                </a:solidFill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rPr>
              <a:t>Complete sample of masses and radii for RG</a:t>
            </a:r>
            <a:endParaRPr sz="2651">
              <a:solidFill>
                <a:srgbClr val="FFFFFF"/>
              </a:solidFill>
              <a:effectLst>
                <a:outerShdw sx="100000" sy="100000" kx="0" ky="0" algn="b" rotWithShape="0" blurRad="39624" dist="19812" dir="5400000">
                  <a:srgbClr val="000000"/>
                </a:outerShdw>
              </a:effectLst>
            </a:endParaRPr>
          </a:p>
          <a:p>
            <a:pPr lvl="1" marL="633983" indent="-316991" defTabSz="455675">
              <a:spcBef>
                <a:spcPts val="3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51">
                <a:solidFill>
                  <a:srgbClr val="FFFFFF"/>
                </a:solidFill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rPr>
              <a:t>RG Kp &lt; 15 and 2.5 &lt; log g &lt; 3.3</a:t>
            </a:r>
            <a:endParaRPr sz="2651">
              <a:solidFill>
                <a:srgbClr val="FFFFFF"/>
              </a:solidFill>
              <a:effectLst>
                <a:outerShdw sx="100000" sy="100000" kx="0" ky="0" algn="b" rotWithShape="0" blurRad="39624" dist="19812" dir="5400000">
                  <a:srgbClr val="000000"/>
                </a:outerShdw>
              </a:effectLst>
            </a:endParaRPr>
          </a:p>
          <a:p>
            <a:pPr lvl="1" marL="633983" indent="-316991" defTabSz="455675">
              <a:spcBef>
                <a:spcPts val="3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51">
                <a:solidFill>
                  <a:srgbClr val="FFFFFF"/>
                </a:solidFill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rPr>
              <a:t>5-10 Rsun +/- 5%, 1-3 Msun +/- 10% (but improvements with Gaia)</a:t>
            </a:r>
            <a:endParaRPr sz="2651">
              <a:solidFill>
                <a:srgbClr val="FFFFFF"/>
              </a:solidFill>
              <a:effectLst>
                <a:outerShdw sx="100000" sy="100000" kx="0" ky="0" algn="b" rotWithShape="0" blurRad="39624" dist="19812" dir="5400000">
                  <a:srgbClr val="000000"/>
                </a:outerShdw>
              </a:effectLst>
            </a:endParaRPr>
          </a:p>
          <a:p>
            <a:pPr lvl="0" marL="316991" indent="-316991" defTabSz="455675">
              <a:spcBef>
                <a:spcPts val="3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51">
                <a:solidFill>
                  <a:srgbClr val="FFFFFF"/>
                </a:solidFill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rPr>
              <a:t> log g +/- 0.3% for 70% RC</a:t>
            </a:r>
            <a:endParaRPr sz="2651">
              <a:solidFill>
                <a:srgbClr val="FFFFFF"/>
              </a:solidFill>
              <a:effectLst>
                <a:outerShdw sx="100000" sy="100000" kx="0" ky="0" algn="b" rotWithShape="0" blurRad="39624" dist="19812" dir="5400000">
                  <a:srgbClr val="000000"/>
                </a:outerShdw>
              </a:effectLst>
            </a:endParaRPr>
          </a:p>
          <a:p>
            <a:pPr lvl="1" marL="633983" indent="-316991" defTabSz="455675">
              <a:spcBef>
                <a:spcPts val="3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51">
                <a:solidFill>
                  <a:srgbClr val="FFFFFF"/>
                </a:solidFill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rPr>
              <a:t>Masses and radii for 30% RC (but improvements with Gaia)</a:t>
            </a:r>
            <a:endParaRPr sz="2651">
              <a:solidFill>
                <a:srgbClr val="FFFFFF"/>
              </a:solidFill>
              <a:effectLst>
                <a:outerShdw sx="100000" sy="100000" kx="0" ky="0" algn="b" rotWithShape="0" blurRad="39624" dist="19812" dir="5400000">
                  <a:srgbClr val="000000"/>
                </a:outerShdw>
              </a:effectLst>
            </a:endParaRPr>
          </a:p>
          <a:p>
            <a:pPr lvl="1" marL="633983" indent="-316991" defTabSz="455675">
              <a:spcBef>
                <a:spcPts val="3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51">
                <a:solidFill>
                  <a:srgbClr val="FFFFFF"/>
                </a:solidFill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rPr>
              <a:t>8-15 Rsun, 1-3 Msun</a:t>
            </a:r>
            <a:endParaRPr sz="2651">
              <a:solidFill>
                <a:srgbClr val="FFFFFF"/>
              </a:solidFill>
              <a:effectLst>
                <a:outerShdw sx="100000" sy="100000" kx="0" ky="0" algn="b" rotWithShape="0" blurRad="39624" dist="19812" dir="5400000">
                  <a:srgbClr val="000000"/>
                </a:outerShdw>
              </a:effectLst>
            </a:endParaRPr>
          </a:p>
          <a:p>
            <a:pPr lvl="0" marL="316991" indent="-316991" defTabSz="455675">
              <a:spcBef>
                <a:spcPts val="3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51">
                <a:solidFill>
                  <a:srgbClr val="FFFFFF"/>
                </a:solidFill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rPr>
              <a:t>Luminous red giants with log g~1.9 and fainter stars with BAM</a:t>
            </a:r>
          </a:p>
        </p:txBody>
      </p:sp>
      <p:sp>
        <p:nvSpPr>
          <p:cNvPr id="234" name="Shape 234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235" name="Shape 235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Why use K2 for galactic archaeology?</a:t>
            </a:r>
          </a:p>
        </p:txBody>
      </p:sp>
      <p:pic>
        <p:nvPicPr>
          <p:cNvPr id="36" name="K2_milkyway_flyby_C1-10.mp4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06400" y="2311400"/>
            <a:ext cx="12192000" cy="6858000"/>
          </a:xfrm>
          <a:prstGeom prst="rect">
            <a:avLst/>
          </a:prstGeom>
        </p:spPr>
      </p:pic>
      <p:sp>
        <p:nvSpPr>
          <p:cNvPr id="37" name="Shape 37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38" name="Shape 38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Kepler / K2 pros and cons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1409975" y="2393835"/>
            <a:ext cx="4587476" cy="4807065"/>
          </a:xfrm>
          <a:prstGeom prst="rect">
            <a:avLst/>
          </a:prstGeom>
        </p:spPr>
        <p:txBody>
          <a:bodyPr/>
          <a:lstStyle/>
          <a:p>
            <a:pPr lvl="0" marL="0" indent="0" defTabSz="426466">
              <a:spcBef>
                <a:spcPts val="30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FFFFFF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Kepler</a:t>
            </a:r>
            <a:endParaRPr sz="2482">
              <a:solidFill>
                <a:srgbClr val="FFFFFF"/>
              </a:solidFill>
              <a:effectLst>
                <a:outerShdw sx="100000" sy="100000" kx="0" ky="0" algn="b" rotWithShape="0" blurRad="37084" dist="18542" dir="5400000">
                  <a:srgbClr val="000000"/>
                </a:outerShdw>
              </a:effectLst>
            </a:endParaRPr>
          </a:p>
          <a:p>
            <a:pPr lvl="0" marL="296672" indent="-296672" defTabSz="42646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FFFFFF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Single field of view</a:t>
            </a:r>
            <a:endParaRPr sz="2482">
              <a:solidFill>
                <a:srgbClr val="FFFFFF"/>
              </a:solidFill>
              <a:effectLst>
                <a:outerShdw sx="100000" sy="100000" kx="0" ky="0" algn="b" rotWithShape="0" blurRad="37084" dist="18542" dir="5400000">
                  <a:srgbClr val="000000"/>
                </a:outerShdw>
              </a:effectLst>
            </a:endParaRPr>
          </a:p>
          <a:p>
            <a:pPr lvl="0" marL="296672" indent="-296672" defTabSz="42646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FFFFFF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~1500 day baseline</a:t>
            </a:r>
            <a:endParaRPr sz="2482">
              <a:solidFill>
                <a:srgbClr val="FFFFFF"/>
              </a:solidFill>
              <a:effectLst>
                <a:outerShdw sx="100000" sy="100000" kx="0" ky="0" algn="b" rotWithShape="0" blurRad="37084" dist="18542" dir="5400000">
                  <a:srgbClr val="000000"/>
                </a:outerShdw>
              </a:effectLst>
            </a:endParaRPr>
          </a:p>
          <a:p>
            <a:pPr lvl="0" marL="296672" indent="-296672" defTabSz="42646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FFFFFF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170k objects in field of view</a:t>
            </a:r>
            <a:endParaRPr sz="2482">
              <a:solidFill>
                <a:srgbClr val="FFFFFF"/>
              </a:solidFill>
              <a:effectLst>
                <a:outerShdw sx="100000" sy="100000" kx="0" ky="0" algn="b" rotWithShape="0" blurRad="37084" dist="18542" dir="5400000">
                  <a:srgbClr val="000000"/>
                </a:outerShdw>
              </a:effectLst>
            </a:endParaRPr>
          </a:p>
          <a:p>
            <a:pPr lvl="0" marL="296672" indent="-296672" defTabSz="42646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FFFFFF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4 reaction wheels </a:t>
            </a:r>
            <a:endParaRPr sz="2482">
              <a:solidFill>
                <a:srgbClr val="FFFFFF"/>
              </a:solidFill>
              <a:effectLst>
                <a:outerShdw sx="100000" sy="100000" kx="0" ky="0" algn="b" rotWithShape="0" blurRad="37084" dist="18542" dir="5400000">
                  <a:srgbClr val="000000"/>
                </a:outerShdw>
              </a:effectLst>
            </a:endParaRPr>
          </a:p>
          <a:p>
            <a:pPr lvl="0" marL="296672" indent="-296672" defTabSz="42646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FFFFFF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10s attitude adjustment bandwidth</a:t>
            </a:r>
          </a:p>
        </p:txBody>
      </p:sp>
      <p:sp>
        <p:nvSpPr>
          <p:cNvPr id="44" name="Shape 44"/>
          <p:cNvSpPr/>
          <p:nvPr/>
        </p:nvSpPr>
        <p:spPr>
          <a:xfrm>
            <a:off x="6571949" y="2421817"/>
            <a:ext cx="5838006" cy="4550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408940">
              <a:spcBef>
                <a:spcPts val="29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380">
                <a:solidFill>
                  <a:srgbClr val="FFFFFF"/>
                </a:solidFill>
                <a:effectLst>
                  <a:outerShdw sx="100000" sy="100000" kx="0" ky="0" algn="b" rotWithShape="0" blurRad="35560" dist="17780" dir="5400000">
                    <a:srgbClr val="000000"/>
                  </a:outerShdw>
                </a:effectLst>
              </a:rPr>
              <a:t>K2</a:t>
            </a:r>
            <a:endParaRPr sz="2380">
              <a:solidFill>
                <a:srgbClr val="FFFFFF"/>
              </a:solidFill>
              <a:effectLst>
                <a:outerShdw sx="100000" sy="100000" kx="0" ky="0" algn="b" rotWithShape="0" blurRad="35560" dist="17780" dir="5400000">
                  <a:srgbClr val="000000"/>
                </a:outerShdw>
              </a:effectLst>
            </a:endParaRPr>
          </a:p>
          <a:p>
            <a:pPr lvl="0" marL="284479" indent="-284479" algn="l" defTabSz="408940">
              <a:spcBef>
                <a:spcPts val="29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380">
                <a:solidFill>
                  <a:srgbClr val="FFFFFF"/>
                </a:solidFill>
                <a:effectLst>
                  <a:outerShdw sx="100000" sy="100000" kx="0" ky="0" algn="b" rotWithShape="0" blurRad="35560" dist="17780" dir="5400000">
                    <a:srgbClr val="000000"/>
                  </a:outerShdw>
                </a:effectLst>
              </a:rPr>
              <a:t>360º view of ecliptic</a:t>
            </a:r>
            <a:endParaRPr sz="2380">
              <a:solidFill>
                <a:srgbClr val="FFFFFF"/>
              </a:solidFill>
              <a:effectLst>
                <a:outerShdw sx="100000" sy="100000" kx="0" ky="0" algn="b" rotWithShape="0" blurRad="35560" dist="17780" dir="5400000">
                  <a:srgbClr val="000000"/>
                </a:outerShdw>
              </a:effectLst>
            </a:endParaRPr>
          </a:p>
          <a:p>
            <a:pPr lvl="0" marL="284479" indent="-284479" algn="l" defTabSz="408940">
              <a:spcBef>
                <a:spcPts val="29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380">
                <a:solidFill>
                  <a:srgbClr val="FFFFFF"/>
                </a:solidFill>
                <a:effectLst>
                  <a:outerShdw sx="100000" sy="100000" kx="0" ky="0" algn="b" rotWithShape="0" blurRad="35560" dist="17780" dir="5400000">
                    <a:srgbClr val="000000"/>
                  </a:outerShdw>
                </a:effectLst>
              </a:rPr>
              <a:t>~80 day baseline</a:t>
            </a:r>
            <a:endParaRPr sz="2380">
              <a:solidFill>
                <a:srgbClr val="FFFFFF"/>
              </a:solidFill>
              <a:effectLst>
                <a:outerShdw sx="100000" sy="100000" kx="0" ky="0" algn="b" rotWithShape="0" blurRad="35560" dist="17780" dir="5400000">
                  <a:srgbClr val="000000"/>
                </a:outerShdw>
              </a:effectLst>
            </a:endParaRPr>
          </a:p>
          <a:p>
            <a:pPr lvl="0" marL="284479" indent="-284479" algn="l" defTabSz="408940">
              <a:spcBef>
                <a:spcPts val="29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380">
                <a:solidFill>
                  <a:srgbClr val="FFFFFF"/>
                </a:solidFill>
                <a:effectLst>
                  <a:outerShdw sx="100000" sy="100000" kx="0" ky="0" algn="b" rotWithShape="0" blurRad="35560" dist="17780" dir="5400000">
                    <a:srgbClr val="000000"/>
                  </a:outerShdw>
                </a:effectLst>
              </a:rPr>
              <a:t>15-25k objects per campaign</a:t>
            </a:r>
            <a:endParaRPr sz="2380">
              <a:solidFill>
                <a:srgbClr val="FFFFFF"/>
              </a:solidFill>
              <a:effectLst>
                <a:outerShdw sx="100000" sy="100000" kx="0" ky="0" algn="b" rotWithShape="0" blurRad="35560" dist="17780" dir="5400000">
                  <a:srgbClr val="000000"/>
                </a:outerShdw>
              </a:effectLst>
            </a:endParaRPr>
          </a:p>
          <a:p>
            <a:pPr lvl="0" marL="284479" indent="-284479" algn="l" defTabSz="408940">
              <a:spcBef>
                <a:spcPts val="29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380">
                <a:solidFill>
                  <a:srgbClr val="FFFFFF"/>
                </a:solidFill>
                <a:effectLst>
                  <a:outerShdw sx="100000" sy="100000" kx="0" ky="0" algn="b" rotWithShape="0" blurRad="35560" dist="17780" dir="5400000">
                    <a:srgbClr val="000000"/>
                  </a:outerShdw>
                </a:effectLst>
              </a:rPr>
              <a:t>2 reaction wheels — 6 hour thruster</a:t>
            </a:r>
            <a:endParaRPr sz="2380">
              <a:solidFill>
                <a:srgbClr val="FFFFFF"/>
              </a:solidFill>
              <a:effectLst>
                <a:outerShdw sx="100000" sy="100000" kx="0" ky="0" algn="b" rotWithShape="0" blurRad="35560" dist="17780" dir="5400000">
                  <a:srgbClr val="000000"/>
                </a:outerShdw>
              </a:effectLst>
            </a:endParaRPr>
          </a:p>
          <a:p>
            <a:pPr lvl="0" marL="284479" indent="-284479" algn="l" defTabSz="408940">
              <a:spcBef>
                <a:spcPts val="29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380">
                <a:solidFill>
                  <a:srgbClr val="FFFFFF"/>
                </a:solidFill>
                <a:effectLst>
                  <a:outerShdw sx="100000" sy="100000" kx="0" ky="0" algn="b" rotWithShape="0" blurRad="35560" dist="17780" dir="5400000">
                    <a:srgbClr val="000000"/>
                  </a:outerShdw>
                </a:effectLst>
              </a:rPr>
              <a:t>50s (20s &gt; C3) attitude adjustment bandwidth</a:t>
            </a:r>
          </a:p>
        </p:txBody>
      </p:sp>
      <p:sp>
        <p:nvSpPr>
          <p:cNvPr id="45" name="Shape 45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46" name="Shape 46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  <p:sp>
        <p:nvSpPr>
          <p:cNvPr id="47" name="Shape 47"/>
          <p:cNvSpPr/>
          <p:nvPr/>
        </p:nvSpPr>
        <p:spPr>
          <a:xfrm>
            <a:off x="4619304" y="3946924"/>
            <a:ext cx="589978" cy="561102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48" name="Shape 48"/>
          <p:cNvSpPr/>
          <p:nvPr/>
        </p:nvSpPr>
        <p:spPr>
          <a:xfrm>
            <a:off x="5876604" y="4696224"/>
            <a:ext cx="589978" cy="561102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49" name="Shape 49"/>
          <p:cNvSpPr/>
          <p:nvPr/>
        </p:nvSpPr>
        <p:spPr>
          <a:xfrm>
            <a:off x="4365304" y="5470924"/>
            <a:ext cx="589978" cy="561102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5254304" y="6359924"/>
            <a:ext cx="589978" cy="56110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51" name="Shape 51"/>
          <p:cNvSpPr/>
          <p:nvPr/>
        </p:nvSpPr>
        <p:spPr>
          <a:xfrm>
            <a:off x="9699304" y="3032524"/>
            <a:ext cx="589979" cy="561102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Asteroseismology primer</a:t>
            </a:r>
          </a:p>
        </p:txBody>
      </p:sp>
      <p:pic>
        <p:nvPicPr>
          <p:cNvPr id="54" name="pasted-image.png"/>
          <p:cNvPicPr/>
          <p:nvPr/>
        </p:nvPicPr>
        <p:blipFill>
          <a:blip r:embed="rId3">
            <a:extLst/>
          </a:blip>
          <a:srcRect l="0" t="0" r="2023" b="0"/>
          <a:stretch>
            <a:fillRect/>
          </a:stretch>
        </p:blipFill>
        <p:spPr>
          <a:xfrm rot="5400000">
            <a:off x="9429031" y="4599792"/>
            <a:ext cx="6184733" cy="573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png"/>
          <p:cNvPicPr/>
          <p:nvPr/>
        </p:nvPicPr>
        <p:blipFill>
          <a:blip r:embed="rId4">
            <a:extLst/>
          </a:blip>
          <a:srcRect l="0" t="0" r="1738" b="0"/>
          <a:stretch>
            <a:fillRect/>
          </a:stretch>
        </p:blipFill>
        <p:spPr>
          <a:xfrm>
            <a:off x="7087396" y="7231495"/>
            <a:ext cx="5046754" cy="735621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57" name="Shape 57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  <p:pic>
        <p:nvPicPr>
          <p:cNvPr id="58" name="pasted-image.png"/>
          <p:cNvPicPr/>
          <p:nvPr/>
        </p:nvPicPr>
        <p:blipFill>
          <a:blip r:embed="rId5">
            <a:extLst/>
          </a:blip>
          <a:srcRect l="0" t="0" r="3752" b="0"/>
          <a:stretch>
            <a:fillRect/>
          </a:stretch>
        </p:blipFill>
        <p:spPr>
          <a:xfrm>
            <a:off x="2099950" y="7214592"/>
            <a:ext cx="3462559" cy="735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ng"/>
          <p:cNvPicPr/>
          <p:nvPr/>
        </p:nvPicPr>
        <p:blipFill>
          <a:blip r:embed="rId6">
            <a:extLst/>
          </a:blip>
          <a:srcRect l="0" t="0" r="2358" b="0"/>
          <a:stretch>
            <a:fillRect/>
          </a:stretch>
        </p:blipFill>
        <p:spPr>
          <a:xfrm rot="16200000">
            <a:off x="-1851878" y="4411520"/>
            <a:ext cx="4740436" cy="573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7688" y="2090581"/>
            <a:ext cx="6149207" cy="4398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t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24581" y="2085089"/>
            <a:ext cx="5747199" cy="433531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0213164" y="2816196"/>
            <a:ext cx="1270001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Asteroseismology primer</a:t>
            </a:r>
          </a:p>
        </p:txBody>
      </p:sp>
      <p:pic>
        <p:nvPicPr>
          <p:cNvPr id="67" name="pasted-image.png"/>
          <p:cNvPicPr/>
          <p:nvPr/>
        </p:nvPicPr>
        <p:blipFill>
          <a:blip r:embed="rId3">
            <a:extLst/>
          </a:blip>
          <a:srcRect l="0" t="0" r="2023" b="0"/>
          <a:stretch>
            <a:fillRect/>
          </a:stretch>
        </p:blipFill>
        <p:spPr>
          <a:xfrm rot="5400000">
            <a:off x="9429031" y="4599792"/>
            <a:ext cx="6184733" cy="573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png"/>
          <p:cNvPicPr/>
          <p:nvPr/>
        </p:nvPicPr>
        <p:blipFill>
          <a:blip r:embed="rId4">
            <a:extLst/>
          </a:blip>
          <a:srcRect l="0" t="0" r="1738" b="0"/>
          <a:stretch>
            <a:fillRect/>
          </a:stretch>
        </p:blipFill>
        <p:spPr>
          <a:xfrm>
            <a:off x="7087396" y="7231495"/>
            <a:ext cx="5046754" cy="73562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70" name="Shape 70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  <p:pic>
        <p:nvPicPr>
          <p:cNvPr id="71" name="pasted-image.png"/>
          <p:cNvPicPr/>
          <p:nvPr/>
        </p:nvPicPr>
        <p:blipFill>
          <a:blip r:embed="rId5">
            <a:extLst/>
          </a:blip>
          <a:srcRect l="0" t="0" r="3752" b="0"/>
          <a:stretch>
            <a:fillRect/>
          </a:stretch>
        </p:blipFill>
        <p:spPr>
          <a:xfrm>
            <a:off x="2099950" y="7214592"/>
            <a:ext cx="3462559" cy="735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png"/>
          <p:cNvPicPr/>
          <p:nvPr/>
        </p:nvPicPr>
        <p:blipFill>
          <a:blip r:embed="rId6">
            <a:extLst/>
          </a:blip>
          <a:srcRect l="0" t="0" r="2358" b="0"/>
          <a:stretch>
            <a:fillRect/>
          </a:stretch>
        </p:blipFill>
        <p:spPr>
          <a:xfrm rot="16200000">
            <a:off x="-1851878" y="4411520"/>
            <a:ext cx="4740436" cy="573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7688" y="2090581"/>
            <a:ext cx="6149207" cy="4398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kepler_ex_excess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12582" y="1734685"/>
            <a:ext cx="6668943" cy="5001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—</a:t>
            </a:r>
          </a:p>
        </p:txBody>
      </p:sp>
      <p:pic>
        <p:nvPicPr>
          <p:cNvPr id="79" name="kepler_ex_exces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524" y="1275391"/>
            <a:ext cx="10160001" cy="76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asted-image.png"/>
          <p:cNvPicPr/>
          <p:nvPr/>
        </p:nvPicPr>
        <p:blipFill>
          <a:blip r:embed="rId4">
            <a:extLst/>
          </a:blip>
          <a:srcRect l="0" t="0" r="56719" b="0"/>
          <a:stretch>
            <a:fillRect/>
          </a:stretch>
        </p:blipFill>
        <p:spPr>
          <a:xfrm>
            <a:off x="6429439" y="5021067"/>
            <a:ext cx="1447783" cy="69096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 rot="5400000">
            <a:off x="5010315" y="5661651"/>
            <a:ext cx="2289146" cy="165767"/>
          </a:xfrm>
          <a:prstGeom prst="rightArrow">
            <a:avLst>
              <a:gd name="adj1" fmla="val 32000"/>
              <a:gd name="adj2" fmla="val 412504"/>
            </a:avLst>
          </a:prstGeom>
          <a:blipFill>
            <a:blip r:embed="rId5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pic>
        <p:nvPicPr>
          <p:cNvPr id="82" name="pasted-image.png"/>
          <p:cNvPicPr/>
          <p:nvPr/>
        </p:nvPicPr>
        <p:blipFill>
          <a:blip r:embed="rId4">
            <a:extLst/>
          </a:blip>
          <a:srcRect l="0" t="0" r="56719" b="0"/>
          <a:stretch>
            <a:fillRect/>
          </a:stretch>
        </p:blipFill>
        <p:spPr>
          <a:xfrm>
            <a:off x="4397439" y="957067"/>
            <a:ext cx="1447783" cy="690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42037" y="707254"/>
            <a:ext cx="2256111" cy="1068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asted-image.png"/>
          <p:cNvPicPr/>
          <p:nvPr/>
        </p:nvPicPr>
        <p:blipFill>
          <a:blip r:embed="rId7">
            <a:extLst/>
          </a:blip>
          <a:srcRect l="0" t="0" r="2023" b="0"/>
          <a:stretch>
            <a:fillRect/>
          </a:stretch>
        </p:blipFill>
        <p:spPr>
          <a:xfrm rot="16200000">
            <a:off x="-3284754" y="4586007"/>
            <a:ext cx="8069533" cy="748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asted-image.png"/>
          <p:cNvPicPr/>
          <p:nvPr/>
        </p:nvPicPr>
        <p:blipFill>
          <a:blip r:embed="rId8">
            <a:extLst/>
          </a:blip>
          <a:srcRect l="0" t="0" r="1738" b="0"/>
          <a:stretch>
            <a:fillRect/>
          </a:stretch>
        </p:blipFill>
        <p:spPr>
          <a:xfrm>
            <a:off x="3708394" y="8850178"/>
            <a:ext cx="6139756" cy="894938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87" name="Shape 87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—</a:t>
            </a:r>
          </a:p>
        </p:txBody>
      </p:sp>
      <p:pic>
        <p:nvPicPr>
          <p:cNvPr id="92" name="kepler_ex_exces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524" y="1275391"/>
            <a:ext cx="10160001" cy="76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5460557" y="3844878"/>
            <a:ext cx="1068144" cy="82760"/>
          </a:xfrm>
          <a:prstGeom prst="leftRightArrow">
            <a:avLst>
              <a:gd name="adj1" fmla="val 47853"/>
              <a:gd name="adj2" fmla="val 239345"/>
            </a:avLst>
          </a:pr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pic>
        <p:nvPicPr>
          <p:cNvPr id="9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57655" y="3977661"/>
            <a:ext cx="932814" cy="508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9655" y="1056661"/>
            <a:ext cx="932814" cy="508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22267" y="607433"/>
            <a:ext cx="763328" cy="1257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asted-image.png"/>
          <p:cNvPicPr/>
          <p:nvPr/>
        </p:nvPicPr>
        <p:blipFill>
          <a:blip r:embed="rId7">
            <a:extLst/>
          </a:blip>
          <a:srcRect l="0" t="0" r="2023" b="0"/>
          <a:stretch>
            <a:fillRect/>
          </a:stretch>
        </p:blipFill>
        <p:spPr>
          <a:xfrm rot="16200000">
            <a:off x="-3284754" y="4586007"/>
            <a:ext cx="8069533" cy="748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asted-image.png"/>
          <p:cNvPicPr/>
          <p:nvPr/>
        </p:nvPicPr>
        <p:blipFill>
          <a:blip r:embed="rId8">
            <a:extLst/>
          </a:blip>
          <a:srcRect l="0" t="0" r="1738" b="0"/>
          <a:stretch>
            <a:fillRect/>
          </a:stretch>
        </p:blipFill>
        <p:spPr>
          <a:xfrm>
            <a:off x="3708394" y="8850178"/>
            <a:ext cx="6139756" cy="8949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00" name="Shape 100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GAP K2-APOGEE red giants</a:t>
            </a:r>
          </a:p>
        </p:txBody>
      </p:sp>
      <p:pic>
        <p:nvPicPr>
          <p:cNvPr id="105" name="pasted-image.pdf"/>
          <p:cNvPicPr/>
          <p:nvPr/>
        </p:nvPicPr>
        <p:blipFill>
          <a:blip r:embed="rId3">
            <a:extLst/>
          </a:blip>
          <a:srcRect l="6361" t="0" r="47445" b="4839"/>
          <a:stretch>
            <a:fillRect/>
          </a:stretch>
        </p:blipFill>
        <p:spPr>
          <a:xfrm>
            <a:off x="3378108" y="1764655"/>
            <a:ext cx="5750920" cy="6565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937" y="8913576"/>
            <a:ext cx="4757369" cy="682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-2052410" y="4462074"/>
            <a:ext cx="5647320" cy="77009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11060836" y="9192700"/>
            <a:ext cx="185592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Stello+ 2015</a:t>
            </a:r>
          </a:p>
        </p:txBody>
      </p:sp>
      <p:sp>
        <p:nvSpPr>
          <p:cNvPr id="109" name="Shape 109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10" name="Shape 110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49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Kepler versus K2 asteroseismology</a:t>
            </a:r>
          </a:p>
        </p:txBody>
      </p:sp>
      <p:pic>
        <p:nvPicPr>
          <p:cNvPr id="115" name="kepler_ex_exces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524" y="1968478"/>
            <a:ext cx="6986307" cy="5239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asted-image.png"/>
          <p:cNvPicPr/>
          <p:nvPr/>
        </p:nvPicPr>
        <p:blipFill>
          <a:blip r:embed="rId4">
            <a:extLst/>
          </a:blip>
          <a:srcRect l="0" t="0" r="2023" b="0"/>
          <a:stretch>
            <a:fillRect/>
          </a:stretch>
        </p:blipFill>
        <p:spPr>
          <a:xfrm rot="16200000">
            <a:off x="-3284754" y="4586007"/>
            <a:ext cx="8069533" cy="748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asted-image.png"/>
          <p:cNvPicPr/>
          <p:nvPr/>
        </p:nvPicPr>
        <p:blipFill>
          <a:blip r:embed="rId5">
            <a:extLst/>
          </a:blip>
          <a:srcRect l="0" t="0" r="1738" b="0"/>
          <a:stretch>
            <a:fillRect/>
          </a:stretch>
        </p:blipFill>
        <p:spPr>
          <a:xfrm>
            <a:off x="3708394" y="8850178"/>
            <a:ext cx="6139756" cy="89493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5142" y="9414458"/>
            <a:ext cx="121539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19" name="Shape 119"/>
          <p:cNvSpPr/>
          <p:nvPr/>
        </p:nvSpPr>
        <p:spPr>
          <a:xfrm>
            <a:off x="7396" y="9135058"/>
            <a:ext cx="278568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red giant asteroseismology</a:t>
            </a:r>
          </a:p>
        </p:txBody>
      </p:sp>
      <p:pic>
        <p:nvPicPr>
          <p:cNvPr id="120" name="k2_ex_excess.png"/>
          <p:cNvPicPr/>
          <p:nvPr/>
        </p:nvPicPr>
        <p:blipFill>
          <a:blip r:embed="rId6">
            <a:extLst/>
          </a:blip>
          <a:srcRect l="12258" t="0" r="0" b="0"/>
          <a:stretch>
            <a:fillRect/>
          </a:stretch>
        </p:blipFill>
        <p:spPr>
          <a:xfrm>
            <a:off x="7229367" y="1967807"/>
            <a:ext cx="6131359" cy="524095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 rot="16200000">
            <a:off x="7202933" y="6626311"/>
            <a:ext cx="222897" cy="413903"/>
          </a:xfrm>
          <a:prstGeom prst="rect">
            <a:avLst/>
          </a:prstGeom>
          <a:gradFill>
            <a:gsLst>
              <a:gs pos="0">
                <a:srgbClr val="949494"/>
              </a:gs>
              <a:gs pos="100000">
                <a:srgbClr val="949494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3B3B3B"/>
                </a:solidFill>
                <a:effectLst>
                  <a:outerShdw sx="100000" sy="100000" kx="0" ky="0" algn="b" rotWithShape="0" blurRad="12700" dist="12700" dir="5400000">
                    <a:srgbClr val="FFFFFF">
                      <a:alpha val="25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949494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949494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